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423" r:id="rId3"/>
    <p:sldId id="422" r:id="rId4"/>
    <p:sldId id="424" r:id="rId5"/>
    <p:sldId id="421" r:id="rId6"/>
    <p:sldId id="263" r:id="rId7"/>
    <p:sldId id="416" r:id="rId8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98"/>
    <p:restoredTop sz="89697"/>
  </p:normalViewPr>
  <p:slideViewPr>
    <p:cSldViewPr snapToGrid="0">
      <p:cViewPr varScale="1">
        <p:scale>
          <a:sx n="93" d="100"/>
          <a:sy n="93" d="100"/>
        </p:scale>
        <p:origin x="2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2301DD-FA6E-5649-B8B9-9CB7FEDFF6D2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F56AC-3B4F-CF44-9EF2-45C26978FC43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973848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F56AC-3B4F-CF44-9EF2-45C26978FC43}" type="slidenum">
              <a:rPr lang="en-IT" smtClean="0"/>
              <a:t>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1068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IT" dirty="0"/>
              <a:t>atent related to usability – quality </a:t>
            </a:r>
          </a:p>
          <a:p>
            <a:r>
              <a:rPr lang="en-IT" dirty="0"/>
              <a:t>People part of working groups beureu of information standards</a:t>
            </a:r>
          </a:p>
          <a:p>
            <a:r>
              <a:rPr lang="en-IT" dirty="0"/>
              <a:t>Add knowledge engineering – Work on ontologies – Developed a security search engine developed in regard to this – Funded projects – US Patent </a:t>
            </a:r>
          </a:p>
          <a:p>
            <a:r>
              <a:rPr lang="en-IT" dirty="0"/>
              <a:t>Meity project</a:t>
            </a:r>
          </a:p>
          <a:p>
            <a:r>
              <a:rPr lang="en-IT" dirty="0"/>
              <a:t>MHRD </a:t>
            </a:r>
          </a:p>
          <a:p>
            <a:r>
              <a:rPr lang="en-IT" dirty="0"/>
              <a:t>One of the largest projects with millon of users</a:t>
            </a:r>
          </a:p>
          <a:p>
            <a:endParaRPr lang="en-IT" dirty="0"/>
          </a:p>
          <a:p>
            <a:endParaRPr lang="en-IT" dirty="0"/>
          </a:p>
          <a:p>
            <a:r>
              <a:rPr lang="en-IT" dirty="0"/>
              <a:t>HCI – Considering metaverse. We need to look at human behaviours so that we can deliver interaction models that can deliver </a:t>
            </a:r>
          </a:p>
          <a:p>
            <a:endParaRPr lang="en-IT" dirty="0"/>
          </a:p>
          <a:p>
            <a:endParaRPr lang="en-IT" dirty="0"/>
          </a:p>
          <a:p>
            <a:r>
              <a:rPr lang="en-IT" dirty="0"/>
              <a:t>Programming Languages – reason about the program. How do you reason about the program?</a:t>
            </a:r>
          </a:p>
          <a:p>
            <a:r>
              <a:rPr lang="en-IT" dirty="0"/>
              <a:t>Principles of programming languages – what makes function work?</a:t>
            </a:r>
          </a:p>
          <a:p>
            <a:endParaRPr lang="en-IT" dirty="0"/>
          </a:p>
          <a:p>
            <a:r>
              <a:rPr lang="en-GB" dirty="0"/>
              <a:t>P</a:t>
            </a:r>
            <a:r>
              <a:rPr lang="en-IT" dirty="0"/>
              <a:t>rove correctness of programs, </a:t>
            </a:r>
          </a:p>
          <a:p>
            <a:endParaRPr lang="en-IT" dirty="0"/>
          </a:p>
          <a:p>
            <a:r>
              <a:rPr lang="en-IT" dirty="0"/>
              <a:t>Design domain specific langauges, better represent programs and also better enable students to learn programming languages </a:t>
            </a:r>
          </a:p>
          <a:p>
            <a:endParaRPr lang="en-IT" dirty="0"/>
          </a:p>
          <a:p>
            <a:r>
              <a:rPr lang="en-IT" dirty="0"/>
              <a:t>Systems intereact 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F56AC-3B4F-CF44-9EF2-45C26978FC43}" type="slidenum">
              <a:rPr lang="en-IT" smtClean="0"/>
              <a:t>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58512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F56AC-3B4F-CF44-9EF2-45C26978FC43}" type="slidenum">
              <a:rPr lang="en-IT" smtClean="0"/>
              <a:t>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69806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Ramesh partially here and partially CIE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F56AC-3B4F-CF44-9EF2-45C26978FC43}" type="slidenum">
              <a:rPr lang="en-IT" smtClean="0"/>
              <a:t>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57059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C55C1-23E7-485A-0A4E-1F184D65D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E593C4-DCD5-93A8-535F-857AA1FA7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7FD17-3B0A-FBF0-E8B1-EB75B1EA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24D36-2E35-7FA0-A8D3-C43E94D15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6CF26-E9C8-9F3E-7362-E0F081EF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80875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813EF-B295-1FF6-5949-83DAFCC9A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7667B9-6DEC-BC83-05CF-36D3BD499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4B43A-6DDB-21CA-1895-637172707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F4489-E3A0-E17B-98A5-17CF504DE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3F4F9-F48F-8BC6-2935-3C14EA62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15634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5816D7-2A7C-1539-52B2-113ECE51B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EB618-DDA3-9D28-0CB6-600E703D6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467A3-9F9F-2608-D2BF-BB78A55DF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5C1FA-164B-FA92-21D7-A47E9970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6F1E4-CA3D-FE98-BF0E-B9C9900A9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85978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09FF-A421-3E5C-33DC-01C995BBC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5D497-F559-92AA-8E92-63294ED43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721-D2F5-D2C2-F822-976D6784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15D61-F0A8-9AB4-E0DB-C390059A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7D843-AC36-35D0-29A0-01DB665B9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D9C31BB6-3526-7DED-922E-5EAFF75C30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10965434" y="6102703"/>
            <a:ext cx="1233932" cy="780344"/>
          </a:xfrm>
          <a:prstGeom prst="rect">
            <a:avLst/>
          </a:prstGeom>
        </p:spPr>
      </p:pic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BC86CD45-739F-81CB-8A00-2673FEED76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5786814"/>
            <a:ext cx="2037334" cy="105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1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310B2-6A51-22B1-EF61-696217B4D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89414-B02C-1E13-214F-47C0381C8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FA08F-E4FD-A8F4-8706-D33AE9EBE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4F7AA-A974-5770-828D-A041C08B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47D76-9EC9-DFFE-1027-BAC27594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22374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40248-32B8-BDFD-F4DB-A8484AF22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5B8BF-A6B0-B724-2861-1AC5DC5B6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C24D5-18C1-D160-CC09-0396ACD0B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D94B7-8744-9D4F-AC52-6F5766C3C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F924D-1EA0-BA13-3C3A-0C10F4179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79D94-BD04-B9D5-44A6-AAD31E1E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0990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05835-88AD-EF9C-382A-12263474E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096AE-2CCF-7A99-CC57-4E9035BC15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EA441-D4C0-F55C-616E-5B8D3EA02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B86B55-81BF-DB63-9AC3-CCEF55185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531FD7-83B3-ED5B-D050-221532ACB3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E19B5C-0DE3-ABE0-4A2E-D1360EF2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AE3FC7-30DC-49F3-5920-0385EDE2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C8D322-A577-BDB4-6E97-F9EE998C2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431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CB853-3325-414B-1A07-2AF69E3D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58C3C8-5E5C-05F4-78C0-6DA4991D0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C3F26E-508A-0910-B783-AC8D49134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95A38-F37D-7574-9511-65B3E1C42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576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87F71F-05B5-420F-80C3-42B0CEFBD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517E4-3CDF-B3D6-AC17-349432139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9E05F-D2F3-B958-4553-750502145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80765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B193E-F21E-88C6-6ACC-EBBF0D7A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B6B3-7160-D7B9-9526-750D1EA90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3B1A7-BA6E-09B2-A42D-0D7629368F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FA43A-AFD4-299D-9AC0-41BE28AA7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C43B2-F0A1-3943-F7DB-CFF11E9E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E8BC62-06B3-A9DE-A5B3-AD546E36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27202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05AE-6695-E682-4FD3-08739A915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1064F-AAF1-33CB-DE20-9F7DB07012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6EA19-EB8B-2713-FCCA-DDAF159B3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A9F10-84E3-2AEB-8AD8-8357F31A9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36797-7B95-8998-86D3-794F5785A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DDEBD-0878-CC9C-C3B7-C0C7D915F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9446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DC9D4-5F6B-12D3-3333-DB8A17403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30409-24B6-494E-2BF9-9EFFC11F5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E78B3-D8F4-D31B-8B5C-A8A076543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55FC5-44E8-7741-87F9-6A0749EECDCD}" type="datetimeFigureOut">
              <a:rPr lang="en-IT" smtClean="0"/>
              <a:t>10/31/22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1D910-2B8F-8A39-8B7B-AEBB0196A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21156-1C85-6C97-B683-0BE229381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E8288-AF62-1F4A-81E8-5FDB4B6764BA}" type="slidenum">
              <a:rPr lang="en-IT" smtClean="0"/>
              <a:t>‹#›</a:t>
            </a:fld>
            <a:endParaRPr lang="en-IT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D1BA12D7-1ADD-947A-5A2F-95F8BEF1A897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14000"/>
          </a:blip>
          <a:stretch>
            <a:fillRect/>
          </a:stretch>
        </p:blipFill>
        <p:spPr>
          <a:xfrm>
            <a:off x="0" y="5786814"/>
            <a:ext cx="2037334" cy="1050172"/>
          </a:xfrm>
          <a:prstGeom prst="rect">
            <a:avLst/>
          </a:prstGeom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F582B9AF-18F7-1262-D9E7-471E80321E1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alphaModFix amt="14000"/>
          </a:blip>
          <a:stretch>
            <a:fillRect/>
          </a:stretch>
        </p:blipFill>
        <p:spPr>
          <a:xfrm>
            <a:off x="10965434" y="6102703"/>
            <a:ext cx="1233932" cy="78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59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company/serciiith/" TargetMode="External"/><Relationship Id="rId3" Type="http://schemas.openxmlformats.org/officeDocument/2006/relationships/image" Target="../media/image21.jpeg"/><Relationship Id="rId7" Type="http://schemas.openxmlformats.org/officeDocument/2006/relationships/hyperlink" Target="https://freepngimg.com/png/14262-linkedin-png-hd" TargetMode="External"/><Relationship Id="rId2" Type="http://schemas.openxmlformats.org/officeDocument/2006/relationships/hyperlink" Target="mailto:raghu.reddy@iiit.ac.i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5.png"/><Relationship Id="rId5" Type="http://schemas.openxmlformats.org/officeDocument/2006/relationships/hyperlink" Target="https://pngimg.com/download/26944" TargetMode="External"/><Relationship Id="rId10" Type="http://schemas.openxmlformats.org/officeDocument/2006/relationships/image" Target="../media/image24.png"/><Relationship Id="rId4" Type="http://schemas.openxmlformats.org/officeDocument/2006/relationships/image" Target="../media/image22.png"/><Relationship Id="rId9" Type="http://schemas.openxmlformats.org/officeDocument/2006/relationships/hyperlink" Target="https://twitter.com/SERC_IIITH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6CA4ED-E44A-BD8D-624B-F2573A8F4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5253" y="1315901"/>
            <a:ext cx="6644857" cy="2492758"/>
          </a:xfrm>
        </p:spPr>
        <p:txBody>
          <a:bodyPr anchor="b">
            <a:normAutofit/>
          </a:bodyPr>
          <a:lstStyle/>
          <a:p>
            <a:r>
              <a:rPr lang="en-IT" sz="4800" dirty="0">
                <a:latin typeface="Cambria" panose="02040503050406030204" pitchFamily="18" charset="0"/>
              </a:rPr>
              <a:t>Welcome to </a:t>
            </a:r>
            <a:r>
              <a:rPr lang="en-IT" sz="4800">
                <a:latin typeface="Cambria" panose="02040503050406030204" pitchFamily="18" charset="0"/>
              </a:rPr>
              <a:t>the Exc</a:t>
            </a:r>
            <a:r>
              <a:rPr lang="en-US" sz="4800" dirty="0">
                <a:latin typeface="Cambria" panose="02040503050406030204" pitchFamily="18" charset="0"/>
              </a:rPr>
              <a:t>i</a:t>
            </a:r>
            <a:r>
              <a:rPr lang="en-IT" sz="4800">
                <a:latin typeface="Cambria" panose="02040503050406030204" pitchFamily="18" charset="0"/>
              </a:rPr>
              <a:t>ting </a:t>
            </a:r>
            <a:r>
              <a:rPr lang="en-IT" sz="4800" dirty="0">
                <a:latin typeface="Cambria" panose="02040503050406030204" pitchFamily="18" charset="0"/>
              </a:rPr>
              <a:t>World of Software Engineering Research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E84E1552-D05F-5FFC-1A56-F8C960EF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960" y="2067707"/>
            <a:ext cx="3567718" cy="2256581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Freeform: Shape 32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4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Freeform: Shape 36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E957A8F7-9198-7C0F-0E9D-18968D80E7E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9000"/>
          </a:blip>
          <a:stretch>
            <a:fillRect/>
          </a:stretch>
        </p:blipFill>
        <p:spPr>
          <a:xfrm>
            <a:off x="0" y="5556726"/>
            <a:ext cx="2360601" cy="1216805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A60F2012-6340-5A0E-B59B-784F99D5E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74318" y="4341619"/>
            <a:ext cx="9144000" cy="1655762"/>
          </a:xfrm>
        </p:spPr>
        <p:txBody>
          <a:bodyPr/>
          <a:lstStyle/>
          <a:p>
            <a:r>
              <a:rPr lang="en-IT" dirty="0"/>
              <a:t>A Birds Eye view of the research we do!</a:t>
            </a:r>
          </a:p>
        </p:txBody>
      </p:sp>
    </p:spTree>
    <p:extLst>
      <p:ext uri="{BB962C8B-B14F-4D97-AF65-F5344CB8AC3E}">
        <p14:creationId xmlns:p14="http://schemas.microsoft.com/office/powerpoint/2010/main" val="262532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D4B014-43EF-41B5-9194-49485C16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705" y="515629"/>
            <a:ext cx="9150357" cy="426167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Why SE research? – In a world of Software</a:t>
            </a:r>
            <a:endParaRPr lang="en-IT" sz="360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9E5FF8F0-FB97-2050-6369-292D14AA07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10792011" y="5939338"/>
            <a:ext cx="1399990" cy="885493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pic>
        <p:nvPicPr>
          <p:cNvPr id="11" name="Picture 10" descr="A picture containing automaton&#10;&#10;Description automatically generated">
            <a:extLst>
              <a:ext uri="{FF2B5EF4-FFF2-40B4-BE49-F238E27FC236}">
                <a16:creationId xmlns:a16="http://schemas.microsoft.com/office/drawing/2014/main" id="{0510769F-DF06-6533-4AD7-983545B94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6748" y="1008473"/>
            <a:ext cx="9150356" cy="2443561"/>
          </a:xfrm>
          <a:prstGeom prst="rect">
            <a:avLst/>
          </a:prstGeom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09422C62-6A80-9CE3-A611-ADE598BA0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061" y="4045350"/>
            <a:ext cx="10770590" cy="257372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T" dirty="0"/>
              <a:t>Some interesting and important facts!!</a:t>
            </a:r>
          </a:p>
          <a:p>
            <a:pPr marL="514350" indent="-514350">
              <a:buAutoNum type="arabicPeriod"/>
            </a:pPr>
            <a:r>
              <a:rPr lang="en-IT" dirty="0"/>
              <a:t>About </a:t>
            </a:r>
            <a:r>
              <a:rPr lang="en-IT" b="1" dirty="0">
                <a:solidFill>
                  <a:schemeClr val="accent1">
                    <a:lumMod val="50000"/>
                  </a:schemeClr>
                </a:solidFill>
              </a:rPr>
              <a:t>70% </a:t>
            </a:r>
            <a:r>
              <a:rPr lang="en-IT" dirty="0"/>
              <a:t>of the cost goes for software maintainence </a:t>
            </a:r>
          </a:p>
          <a:p>
            <a:pPr marL="514350" indent="-514350">
              <a:buAutoNum type="arabicPeriod"/>
            </a:pPr>
            <a:r>
              <a:rPr lang="en-IT" dirty="0"/>
              <a:t>Modern car runs </a:t>
            </a:r>
            <a:r>
              <a:rPr lang="en-IT" b="1" dirty="0">
                <a:solidFill>
                  <a:schemeClr val="accent1">
                    <a:lumMod val="50000"/>
                  </a:schemeClr>
                </a:solidFill>
              </a:rPr>
              <a:t>100 million </a:t>
            </a:r>
            <a:r>
              <a:rPr lang="en-IT" dirty="0"/>
              <a:t>lines of code -  Only going to increase!</a:t>
            </a:r>
          </a:p>
          <a:p>
            <a:pPr marL="514350" indent="-514350">
              <a:buAutoNum type="arabicPeriod"/>
            </a:pPr>
            <a:r>
              <a:rPr lang="en-IT" dirty="0"/>
              <a:t>By 2025, we will have </a:t>
            </a:r>
            <a:r>
              <a:rPr lang="en-IT" b="1" dirty="0">
                <a:solidFill>
                  <a:schemeClr val="accent1">
                    <a:lumMod val="50000"/>
                  </a:schemeClr>
                </a:solidFill>
              </a:rPr>
              <a:t>27 billion </a:t>
            </a:r>
            <a:r>
              <a:rPr lang="en-IT" dirty="0"/>
              <a:t>connected IoT devices</a:t>
            </a:r>
          </a:p>
          <a:p>
            <a:pPr marL="514350" indent="-514350">
              <a:buAutoNum type="arabicPeriod"/>
            </a:pPr>
            <a:r>
              <a:rPr lang="en-IT" dirty="0"/>
              <a:t>Tesla car crashes in autopilot mode, AI sending wrong people to jail!</a:t>
            </a:r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420EE2E3-A0C7-B113-C515-2F524184983D}"/>
              </a:ext>
            </a:extLst>
          </p:cNvPr>
          <p:cNvSpPr/>
          <p:nvPr/>
        </p:nvSpPr>
        <p:spPr>
          <a:xfrm>
            <a:off x="1370374" y="3101009"/>
            <a:ext cx="9271121" cy="944340"/>
          </a:xfrm>
          <a:prstGeom prst="left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2400" dirty="0"/>
              <a:t>Improving SE Practice – Research holds the key!!!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37B61C-E3E9-C732-DC10-496615E5F689}"/>
              </a:ext>
            </a:extLst>
          </p:cNvPr>
          <p:cNvSpPr txBox="1"/>
          <p:nvPr/>
        </p:nvSpPr>
        <p:spPr>
          <a:xfrm>
            <a:off x="0" y="6594613"/>
            <a:ext cx="5130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</a:t>
            </a:r>
            <a:r>
              <a:rPr lang="en-IT" sz="1200" dirty="0"/>
              <a:t>ource: ieee spectrum, iot anlaytics </a:t>
            </a:r>
          </a:p>
        </p:txBody>
      </p:sp>
    </p:spTree>
    <p:extLst>
      <p:ext uri="{BB962C8B-B14F-4D97-AF65-F5344CB8AC3E}">
        <p14:creationId xmlns:p14="http://schemas.microsoft.com/office/powerpoint/2010/main" val="363236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9E5FF8F0-FB97-2050-6369-292D14AA07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10792011" y="5939338"/>
            <a:ext cx="1399990" cy="885493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D4B014-43EF-41B5-9194-49485C16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705" y="362724"/>
            <a:ext cx="7809489" cy="426167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What we do? - </a:t>
            </a:r>
            <a:r>
              <a:rPr lang="en-IT" sz="360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Research </a:t>
            </a:r>
            <a:r>
              <a:rPr lang="en-IT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Areas</a:t>
            </a:r>
            <a:r>
              <a:rPr lang="en-IN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 in SERC</a:t>
            </a:r>
            <a:endParaRPr lang="en-IT" sz="360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pic>
        <p:nvPicPr>
          <p:cNvPr id="5" name="Picture 4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DDC2B90-8DBE-8897-047D-70DFDA0E9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2502" y="940893"/>
            <a:ext cx="1693312" cy="1831393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120C4568-28D3-D439-9071-9C8022B17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085" y="1004859"/>
            <a:ext cx="1709609" cy="1831213"/>
          </a:xfrm>
          <a:prstGeom prst="rect">
            <a:avLst/>
          </a:prstGeom>
        </p:spPr>
      </p:pic>
      <p:pic>
        <p:nvPicPr>
          <p:cNvPr id="13" name="Picture 12" descr="Icon&#10;&#10;Description automatically generated with medium confidence">
            <a:extLst>
              <a:ext uri="{FF2B5EF4-FFF2-40B4-BE49-F238E27FC236}">
                <a16:creationId xmlns:a16="http://schemas.microsoft.com/office/drawing/2014/main" id="{95551F0B-D3F0-6E04-7A17-5F9058989D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4230" y="3066884"/>
            <a:ext cx="1786280" cy="1764496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5BD58E4D-1809-93D7-1B88-8D06E6996A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6087" y="1032608"/>
            <a:ext cx="1523733" cy="1831213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4B15F727-38F3-9A89-63B3-D06B9BE723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2949" y="3052040"/>
            <a:ext cx="1686511" cy="1911379"/>
          </a:xfrm>
          <a:prstGeom prst="rect">
            <a:avLst/>
          </a:prstGeom>
        </p:spPr>
      </p:pic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CDC8AD29-66F7-22D8-3F91-852ADE27E3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91127" y="4948410"/>
            <a:ext cx="1514687" cy="1831393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5A1343D6-9C0B-C7B2-1C5B-7F26A2410F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9165" y="2863821"/>
            <a:ext cx="1646625" cy="2006392"/>
          </a:xfrm>
          <a:prstGeom prst="rect">
            <a:avLst/>
          </a:prstGeom>
        </p:spPr>
      </p:pic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5321136E-0D60-1EFF-FF87-CD5DF037A6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43977" y="2973880"/>
            <a:ext cx="1675421" cy="1829001"/>
          </a:xfrm>
          <a:prstGeom prst="rect">
            <a:avLst/>
          </a:prstGeom>
        </p:spPr>
      </p:pic>
      <p:pic>
        <p:nvPicPr>
          <p:cNvPr id="27" name="Picture 26" descr="Logo&#10;&#10;Description automatically generated">
            <a:extLst>
              <a:ext uri="{FF2B5EF4-FFF2-40B4-BE49-F238E27FC236}">
                <a16:creationId xmlns:a16="http://schemas.microsoft.com/office/drawing/2014/main" id="{3C8F1456-D778-4F78-9F24-F0AD5E2B62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64520" y="4945302"/>
            <a:ext cx="1850139" cy="1770276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F85ADC69-592A-22EB-8D14-0E14D28FFFA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79581" y="4821634"/>
            <a:ext cx="1646624" cy="2040983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735E0E5C-5F65-0AD5-110A-1053C3F627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13122" y="4831380"/>
            <a:ext cx="1476275" cy="1998121"/>
          </a:xfrm>
          <a:prstGeom prst="rect">
            <a:avLst/>
          </a:prstGeom>
        </p:spPr>
      </p:pic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3884CFEC-18AB-43AA-4FD9-FC793A87687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747825" y="851113"/>
            <a:ext cx="1629132" cy="19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75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9E5FF8F0-FB97-2050-6369-292D14AA07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10792011" y="5939338"/>
            <a:ext cx="1399990" cy="885493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pic>
        <p:nvPicPr>
          <p:cNvPr id="13" name="Picture 1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3EC717C-3DC1-27D4-0B7F-9CA83255F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45" y="924396"/>
            <a:ext cx="4417960" cy="2338376"/>
          </a:xfrm>
          <a:prstGeom prst="rect">
            <a:avLst/>
          </a:prstGeom>
        </p:spPr>
      </p:pic>
      <p:pic>
        <p:nvPicPr>
          <p:cNvPr id="15" name="Google Shape;301;p17">
            <a:extLst>
              <a:ext uri="{FF2B5EF4-FFF2-40B4-BE49-F238E27FC236}">
                <a16:creationId xmlns:a16="http://schemas.microsoft.com/office/drawing/2014/main" id="{93396EB5-0154-8500-179F-6A93347C79D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5043" y="965844"/>
            <a:ext cx="3998702" cy="22801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BD2A0A-A7B1-9171-374E-263660EE1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14060" y="3920012"/>
            <a:ext cx="4071245" cy="2516700"/>
          </a:xfrm>
        </p:spPr>
      </p:pic>
      <p:pic>
        <p:nvPicPr>
          <p:cNvPr id="24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C788940-E835-1E23-EDBE-A0136F6A08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3221" y="3993350"/>
            <a:ext cx="4842346" cy="2370023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59634780-992F-12B4-9834-A132B7D90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988" y="293270"/>
            <a:ext cx="9738424" cy="426167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What we do? – Glimpses of Research Outcomes</a:t>
            </a:r>
            <a:endParaRPr lang="en-IT" sz="360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6BB754-F173-7A3C-62E7-EE06785E1E36}"/>
              </a:ext>
            </a:extLst>
          </p:cNvPr>
          <p:cNvSpPr txBox="1"/>
          <p:nvPr/>
        </p:nvSpPr>
        <p:spPr>
          <a:xfrm>
            <a:off x="765740" y="6400179"/>
            <a:ext cx="44478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UMetrix</a:t>
            </a:r>
            <a:r>
              <a:rPr lang="en-US" sz="2000" dirty="0"/>
              <a:t> – Usability Metrics [US Patent]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D33AF6-D53B-38DA-3FC5-BCBA9D8B0B86}"/>
              </a:ext>
            </a:extLst>
          </p:cNvPr>
          <p:cNvSpPr txBox="1"/>
          <p:nvPr/>
        </p:nvSpPr>
        <p:spPr>
          <a:xfrm>
            <a:off x="7835367" y="3292311"/>
            <a:ext cx="3083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VR Eye – VR for healthcare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E55CBE-E29A-BC7E-F13D-2EF50B3C3160}"/>
              </a:ext>
            </a:extLst>
          </p:cNvPr>
          <p:cNvSpPr txBox="1"/>
          <p:nvPr/>
        </p:nvSpPr>
        <p:spPr>
          <a:xfrm>
            <a:off x="919468" y="3379215"/>
            <a:ext cx="4140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Virtual labs – 10M users, 70M Views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414BA9-DF89-9F1A-CF11-76002E7C56D4}"/>
              </a:ext>
            </a:extLst>
          </p:cNvPr>
          <p:cNvSpPr txBox="1"/>
          <p:nvPr/>
        </p:nvSpPr>
        <p:spPr>
          <a:xfrm>
            <a:off x="7396840" y="6397927"/>
            <a:ext cx="37811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Archlearner</a:t>
            </a:r>
            <a:r>
              <a:rPr lang="en-US" sz="2000" dirty="0"/>
              <a:t> – Optimizing Energy</a:t>
            </a:r>
          </a:p>
        </p:txBody>
      </p:sp>
    </p:spTree>
    <p:extLst>
      <p:ext uri="{BB962C8B-B14F-4D97-AF65-F5344CB8AC3E}">
        <p14:creationId xmlns:p14="http://schemas.microsoft.com/office/powerpoint/2010/main" val="2711000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D4B014-43EF-41B5-9194-49485C16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18" y="500043"/>
            <a:ext cx="7809489" cy="426167"/>
          </a:xfrm>
        </p:spPr>
        <p:txBody>
          <a:bodyPr>
            <a:noAutofit/>
          </a:bodyPr>
          <a:lstStyle/>
          <a:p>
            <a:r>
              <a:rPr lang="en-IT" sz="36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Faculty 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9E5FF8F0-FB97-2050-6369-292D14AA07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10792011" y="5939338"/>
            <a:ext cx="1399990" cy="885493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C4EB0B-F6A0-2673-9FC5-A30D48DF1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078" y="1093308"/>
            <a:ext cx="8557465" cy="549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42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4B014-43EF-41B5-9194-49485C16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854" y="499879"/>
            <a:ext cx="7809489" cy="42616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2">
                    <a:lumMod val="50000"/>
                  </a:schemeClr>
                </a:solidFill>
                <a:latin typeface="Cambria" panose="02040503050406030204" pitchFamily="18" charset="0"/>
              </a:rPr>
              <a:t>How to get Started?</a:t>
            </a:r>
            <a:endParaRPr lang="en-IT" sz="3200" dirty="0">
              <a:solidFill>
                <a:schemeClr val="tx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283B4-19B2-0CDC-A773-107EF98DB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654" y="1253330"/>
            <a:ext cx="5851034" cy="4818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b="1" dirty="0">
                <a:latin typeface="Cambria" panose="02040503050406030204" pitchFamily="18" charset="0"/>
              </a:rPr>
              <a:t>Visit us:</a:t>
            </a:r>
          </a:p>
          <a:p>
            <a:pPr marL="0" indent="0">
              <a:buNone/>
            </a:pPr>
            <a:r>
              <a:rPr lang="en-US" altLang="en-US" sz="2000" dirty="0">
                <a:latin typeface="Cambria" panose="02040503050406030204" pitchFamily="18" charset="0"/>
              </a:rPr>
              <a:t>SERC, 5</a:t>
            </a:r>
            <a:r>
              <a:rPr lang="en-US" altLang="en-US" sz="2000" baseline="30000" dirty="0">
                <a:latin typeface="Cambria" panose="02040503050406030204" pitchFamily="18" charset="0"/>
              </a:rPr>
              <a:t>th</a:t>
            </a:r>
            <a:r>
              <a:rPr lang="en-US" altLang="en-US" sz="2000" dirty="0">
                <a:latin typeface="Cambria" panose="02040503050406030204" pitchFamily="18" charset="0"/>
              </a:rPr>
              <a:t> Floor, Old T-Hub Building</a:t>
            </a:r>
          </a:p>
          <a:p>
            <a:pPr marL="0" indent="0">
              <a:buNone/>
            </a:pPr>
            <a:r>
              <a:rPr lang="en-US" altLang="en-US" sz="2000" dirty="0">
                <a:latin typeface="Cambria" panose="02040503050406030204" pitchFamily="18" charset="0"/>
              </a:rPr>
              <a:t>Officially: Himalaya Block-D</a:t>
            </a:r>
          </a:p>
          <a:p>
            <a:pPr marL="0" indent="0">
              <a:buNone/>
            </a:pPr>
            <a:endParaRPr lang="en-US" altLang="en-US" sz="2400" b="1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altLang="en-US" sz="2000" b="1" dirty="0">
                <a:latin typeface="Cambria" panose="02040503050406030204" pitchFamily="18" charset="0"/>
              </a:rPr>
              <a:t>Follow us </a:t>
            </a:r>
          </a:p>
          <a:p>
            <a:pPr marL="0" indent="0">
              <a:buNone/>
            </a:pPr>
            <a:endParaRPr lang="en-US" altLang="en-US" sz="2400" b="1" dirty="0">
              <a:latin typeface="Cambria" panose="02040503050406030204" pitchFamily="18" charset="0"/>
            </a:endParaRPr>
          </a:p>
          <a:p>
            <a:pPr marL="0" indent="0">
              <a:buNone/>
            </a:pPr>
            <a:endParaRPr lang="en-US" altLang="en-US" sz="2400" b="1" dirty="0">
              <a:latin typeface="Cambria" panose="02040503050406030204" pitchFamily="18" charset="0"/>
            </a:endParaRPr>
          </a:p>
          <a:p>
            <a:pPr marL="0" indent="0">
              <a:buNone/>
            </a:pPr>
            <a:endParaRPr lang="en-US" altLang="en-US" sz="2400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altLang="en-US" sz="2000" b="1" dirty="0">
                <a:latin typeface="Cambria" panose="02040503050406030204" pitchFamily="18" charset="0"/>
              </a:rPr>
              <a:t>Write to us: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hlinkClick r:id="rId2"/>
              </a:rPr>
              <a:t>raghu.reddy@iiit.ac.in</a:t>
            </a:r>
            <a:endParaRPr lang="en-GB" sz="2000" dirty="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pic>
        <p:nvPicPr>
          <p:cNvPr id="17" name="Picture 16" descr="A picture containing sky, outdoor, window, apartment building&#10;&#10;Description automatically generated">
            <a:extLst>
              <a:ext uri="{FF2B5EF4-FFF2-40B4-BE49-F238E27FC236}">
                <a16:creationId xmlns:a16="http://schemas.microsoft.com/office/drawing/2014/main" id="{50A34B49-ABED-79C8-C65F-436D9B92A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856" y="654130"/>
            <a:ext cx="3859161" cy="4462155"/>
          </a:xfrm>
          <a:prstGeom prst="rect">
            <a:avLst/>
          </a:prstGeom>
        </p:spPr>
      </p:pic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102980AF-65DB-2C0B-A6D3-D03BF3575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84079" y="3775838"/>
            <a:ext cx="652595" cy="652595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C4A657EA-DFC7-2D81-A110-44A56B7D89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294842" y="3344770"/>
            <a:ext cx="431068" cy="43106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03A1557-4812-C78B-2927-297833C238E9}"/>
              </a:ext>
            </a:extLst>
          </p:cNvPr>
          <p:cNvSpPr txBox="1"/>
          <p:nvPr/>
        </p:nvSpPr>
        <p:spPr>
          <a:xfrm>
            <a:off x="1678262" y="3432555"/>
            <a:ext cx="549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8"/>
              </a:rPr>
              <a:t>Connect with us in LinkedIn</a:t>
            </a:r>
            <a:endParaRPr lang="en-IT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53722C-7463-3FBF-BDFB-3E43C744E495}"/>
              </a:ext>
            </a:extLst>
          </p:cNvPr>
          <p:cNvSpPr txBox="1"/>
          <p:nvPr/>
        </p:nvSpPr>
        <p:spPr>
          <a:xfrm>
            <a:off x="1678262" y="3874854"/>
            <a:ext cx="549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hlinkClick r:id="rId9"/>
              </a:rPr>
              <a:t>@SERC_IIITH</a:t>
            </a:r>
            <a:endParaRPr lang="en-IT" dirty="0"/>
          </a:p>
        </p:txBody>
      </p:sp>
      <p:pic>
        <p:nvPicPr>
          <p:cNvPr id="32" name="Picture 31" descr="A white paper with black writing&#10;&#10;Description automatically generated with low confidence">
            <a:extLst>
              <a:ext uri="{FF2B5EF4-FFF2-40B4-BE49-F238E27FC236}">
                <a16:creationId xmlns:a16="http://schemas.microsoft.com/office/drawing/2014/main" id="{57565927-7460-3942-259C-4C2A167C1C5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48511" y="5116285"/>
            <a:ext cx="3201563" cy="1742396"/>
          </a:xfrm>
          <a:prstGeom prst="rect">
            <a:avLst/>
          </a:prstGeom>
        </p:spPr>
      </p:pic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6139E8E9-21F1-F214-110C-7E900D2895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47440" y="2906314"/>
            <a:ext cx="2391641" cy="2391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07F3AB-9CB3-FC99-48A9-D212131E742D}"/>
              </a:ext>
            </a:extLst>
          </p:cNvPr>
          <p:cNvSpPr txBox="1"/>
          <p:nvPr/>
        </p:nvSpPr>
        <p:spPr>
          <a:xfrm>
            <a:off x="5385872" y="5228348"/>
            <a:ext cx="184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Visit our website</a:t>
            </a:r>
          </a:p>
        </p:txBody>
      </p:sp>
    </p:spTree>
    <p:extLst>
      <p:ext uri="{BB962C8B-B14F-4D97-AF65-F5344CB8AC3E}">
        <p14:creationId xmlns:p14="http://schemas.microsoft.com/office/powerpoint/2010/main" val="4128300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15926-F9AE-3C3F-35E2-3A4A07C12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080808"/>
                </a:solidFill>
                <a:latin typeface="Cambria" panose="02040503050406030204" pitchFamily="18" charset="0"/>
              </a:rPr>
              <a:t>Thank you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8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03_Intro_Software_Architecture" id="{A1CD3E3C-761F-9446-BD93-221AED1E7EF1}" vid="{261E1446-6DB6-E440-8584-4FC1526EF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40539</TotalTime>
  <Words>333</Words>
  <Application>Microsoft Macintosh PowerPoint</Application>
  <PresentationFormat>Widescreen</PresentationFormat>
  <Paragraphs>56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Cambria</vt:lpstr>
      <vt:lpstr>Office Theme</vt:lpstr>
      <vt:lpstr>Welcome to the Exciting World of Software Engineering Research</vt:lpstr>
      <vt:lpstr>Why SE research? – In a world of Software</vt:lpstr>
      <vt:lpstr>What we do? - Research Areas in SERC</vt:lpstr>
      <vt:lpstr>What we do? – Glimpses of Research Outcomes</vt:lpstr>
      <vt:lpstr>Faculty Team</vt:lpstr>
      <vt:lpstr>How to get Started?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Architecture</dc:title>
  <dc:creator>Karthik Vaidhyanathan</dc:creator>
  <cp:lastModifiedBy>Karthik Vaidhyanathan</cp:lastModifiedBy>
  <cp:revision>32</cp:revision>
  <dcterms:created xsi:type="dcterms:W3CDTF">2022-08-01T11:07:18Z</dcterms:created>
  <dcterms:modified xsi:type="dcterms:W3CDTF">2022-11-01T16:09:03Z</dcterms:modified>
</cp:coreProperties>
</file>

<file path=docProps/thumbnail.jpeg>
</file>